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70" r:id="rId2"/>
    <p:sldId id="271" r:id="rId3"/>
    <p:sldId id="272" r:id="rId4"/>
    <p:sldId id="273" r:id="rId5"/>
    <p:sldId id="261" r:id="rId6"/>
    <p:sldId id="274"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3932" autoAdjust="0"/>
    <p:restoredTop sz="94660"/>
  </p:normalViewPr>
  <p:slideViewPr>
    <p:cSldViewPr snapToGrid="0" snapToObjects="1">
      <p:cViewPr>
        <p:scale>
          <a:sx n="105" d="100"/>
          <a:sy n="105" d="100"/>
        </p:scale>
        <p:origin x="-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7625A6-3AE3-0B46-8FEC-017577A9BAD2}" type="datetimeFigureOut">
              <a:rPr lang="en-US" smtClean="0"/>
              <a:t>6/29/15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AA667-CCE4-BD49-92C0-360E39D9DA72}" type="slidenum">
              <a:rPr lang="en-US" smtClean="0"/>
              <a:t>‹#›</a:t>
            </a:fld>
            <a:endParaRPr lang="en-US"/>
          </a:p>
        </p:txBody>
      </p:sp>
    </p:spTree>
    <p:extLst>
      <p:ext uri="{BB962C8B-B14F-4D97-AF65-F5344CB8AC3E}">
        <p14:creationId xmlns:p14="http://schemas.microsoft.com/office/powerpoint/2010/main" val="28210689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F2208C-1297-F449-BA68-32DF54FD6BF2}" type="slidenum">
              <a:rPr lang="en-US" smtClean="0"/>
              <a:t>1</a:t>
            </a:fld>
            <a:endParaRPr lang="en-US"/>
          </a:p>
        </p:txBody>
      </p:sp>
    </p:spTree>
    <p:extLst>
      <p:ext uri="{BB962C8B-B14F-4D97-AF65-F5344CB8AC3E}">
        <p14:creationId xmlns:p14="http://schemas.microsoft.com/office/powerpoint/2010/main" val="2889263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4C3B56-579F-DE45-8C31-44C196690145}" type="slidenum">
              <a:rPr lang="en-US" smtClean="0"/>
              <a:t>2</a:t>
            </a:fld>
            <a:endParaRPr lang="en-US"/>
          </a:p>
        </p:txBody>
      </p:sp>
    </p:spTree>
    <p:extLst>
      <p:ext uri="{BB962C8B-B14F-4D97-AF65-F5344CB8AC3E}">
        <p14:creationId xmlns:p14="http://schemas.microsoft.com/office/powerpoint/2010/main" val="107362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4C3B56-579F-DE45-8C31-44C196690145}" type="slidenum">
              <a:rPr lang="en-US" smtClean="0"/>
              <a:t>4</a:t>
            </a:fld>
            <a:endParaRPr lang="en-US"/>
          </a:p>
        </p:txBody>
      </p:sp>
    </p:spTree>
    <p:extLst>
      <p:ext uri="{BB962C8B-B14F-4D97-AF65-F5344CB8AC3E}">
        <p14:creationId xmlns:p14="http://schemas.microsoft.com/office/powerpoint/2010/main" val="305236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4C3B56-579F-DE45-8C31-44C196690145}" type="slidenum">
              <a:rPr lang="en-US" smtClean="0"/>
              <a:t>5</a:t>
            </a:fld>
            <a:endParaRPr lang="en-US"/>
          </a:p>
        </p:txBody>
      </p:sp>
    </p:spTree>
    <p:extLst>
      <p:ext uri="{BB962C8B-B14F-4D97-AF65-F5344CB8AC3E}">
        <p14:creationId xmlns:p14="http://schemas.microsoft.com/office/powerpoint/2010/main" val="1483278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C3B56-579F-DE45-8C31-44C196690145}" type="slidenum">
              <a:rPr lang="en-US" smtClean="0"/>
              <a:t>6</a:t>
            </a:fld>
            <a:endParaRPr lang="en-US"/>
          </a:p>
        </p:txBody>
      </p:sp>
    </p:spTree>
    <p:extLst>
      <p:ext uri="{BB962C8B-B14F-4D97-AF65-F5344CB8AC3E}">
        <p14:creationId xmlns:p14="http://schemas.microsoft.com/office/powerpoint/2010/main" val="3248017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C3B56-579F-DE45-8C31-44C196690145}" type="slidenum">
              <a:rPr lang="en-US" smtClean="0"/>
              <a:t>7</a:t>
            </a:fld>
            <a:endParaRPr lang="en-US"/>
          </a:p>
        </p:txBody>
      </p:sp>
    </p:spTree>
    <p:extLst>
      <p:ext uri="{BB962C8B-B14F-4D97-AF65-F5344CB8AC3E}">
        <p14:creationId xmlns:p14="http://schemas.microsoft.com/office/powerpoint/2010/main" val="1711704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B782B-F60A-E94E-B744-7D91B8A75C70}" type="datetimeFigureOut">
              <a:rPr lang="en-US" smtClean="0"/>
              <a:t>6/29/15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3945151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782B-F60A-E94E-B744-7D91B8A75C70}" type="datetimeFigureOut">
              <a:rPr lang="en-US" smtClean="0"/>
              <a:t>6/29/15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361923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782B-F60A-E94E-B744-7D91B8A75C70}" type="datetimeFigureOut">
              <a:rPr lang="en-US" smtClean="0"/>
              <a:t>6/29/15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146682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782B-F60A-E94E-B744-7D91B8A75C70}" type="datetimeFigureOut">
              <a:rPr lang="en-US" smtClean="0"/>
              <a:t>6/29/15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357810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B782B-F60A-E94E-B744-7D91B8A75C70}" type="datetimeFigureOut">
              <a:rPr lang="en-US" smtClean="0"/>
              <a:t>6/29/15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3273043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B782B-F60A-E94E-B744-7D91B8A75C70}" type="datetimeFigureOut">
              <a:rPr lang="en-US" smtClean="0"/>
              <a:t>6/29/15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1040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B782B-F60A-E94E-B744-7D91B8A75C70}" type="datetimeFigureOut">
              <a:rPr lang="en-US" smtClean="0"/>
              <a:t>6/29/15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65981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B782B-F60A-E94E-B744-7D91B8A75C70}" type="datetimeFigureOut">
              <a:rPr lang="en-US" smtClean="0"/>
              <a:t>6/29/15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372546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782B-F60A-E94E-B744-7D91B8A75C70}" type="datetimeFigureOut">
              <a:rPr lang="en-US" smtClean="0"/>
              <a:t>6/29/15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59153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782B-F60A-E94E-B744-7D91B8A75C70}" type="datetimeFigureOut">
              <a:rPr lang="en-US" smtClean="0"/>
              <a:t>6/29/15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162446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782B-F60A-E94E-B744-7D91B8A75C70}" type="datetimeFigureOut">
              <a:rPr lang="en-US" smtClean="0"/>
              <a:t>6/29/15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7617F-58D1-9747-B4F6-A3B02C4E7D8E}" type="slidenum">
              <a:rPr lang="en-US" smtClean="0"/>
              <a:t>‹#›</a:t>
            </a:fld>
            <a:endParaRPr lang="en-US"/>
          </a:p>
        </p:txBody>
      </p:sp>
    </p:spTree>
    <p:extLst>
      <p:ext uri="{BB962C8B-B14F-4D97-AF65-F5344CB8AC3E}">
        <p14:creationId xmlns:p14="http://schemas.microsoft.com/office/powerpoint/2010/main" val="4272192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B782B-F60A-E94E-B744-7D91B8A75C70}" type="datetimeFigureOut">
              <a:rPr lang="en-US" smtClean="0"/>
              <a:t>6/29/15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7617F-58D1-9747-B4F6-A3B02C4E7D8E}" type="slidenum">
              <a:rPr lang="en-US" smtClean="0"/>
              <a:t>‹#›</a:t>
            </a:fld>
            <a:endParaRPr lang="en-US"/>
          </a:p>
        </p:txBody>
      </p:sp>
    </p:spTree>
    <p:extLst>
      <p:ext uri="{BB962C8B-B14F-4D97-AF65-F5344CB8AC3E}">
        <p14:creationId xmlns:p14="http://schemas.microsoft.com/office/powerpoint/2010/main" val="389524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lleverywhere.com/participants" TargetMode="External"/><Relationship Id="rId4" Type="http://schemas.openxmlformats.org/officeDocument/2006/relationships/image" Target="../media/image1.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www.polleverywhere.com/profile/memberships/new" TargetMode="External"/><Relationship Id="rId4" Type="http://schemas.openxmlformats.org/officeDocument/2006/relationships/hyperlink" Target="mailto:http://www.polleverywhere.com/profile/memberships/new" TargetMode="External"/><Relationship Id="rId5"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www.polleverywhere.com/register" TargetMode="External"/><Relationship Id="rId5" Type="http://schemas.openxmlformats.org/officeDocument/2006/relationships/hyperlink" Target="http://www.polleverywhere.com/redeem" TargetMode="External"/><Relationship Id="rId6" Type="http://schemas.openxmlformats.org/officeDocument/2006/relationships/image" Target="../media/image3.jpg"/><Relationship Id="rId7" Type="http://schemas.openxmlformats.org/officeDocument/2006/relationships/image" Target="../media/image4.jpg"/><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hyperlink" Target="https://www.polleverywhere.com/profile/edit" TargetMode="External"/><Relationship Id="rId6" Type="http://schemas.openxmlformats.org/officeDocument/2006/relationships/image" Target="../media/image7.png"/><Relationship Id="rId7" Type="http://schemas.openxmlformats.org/officeDocument/2006/relationships/hyperlink" Target="http://www.polleverywhere.com/profile/memberships" TargetMode="External"/><Relationship Id="rId8"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9.png"/><Relationship Id="rId5" Type="http://schemas.openxmlformats.org/officeDocument/2006/relationships/hyperlink" Target="https://www.polleverywhere.com/profile/edit" TargetMode="External"/><Relationship Id="rId6" Type="http://schemas.openxmlformats.org/officeDocument/2006/relationships/image" Target="../media/image7.png"/><Relationship Id="rId7" Type="http://schemas.openxmlformats.org/officeDocument/2006/relationships/hyperlink" Target="http://www.polleverywhere.com/my/results" TargetMode="External"/><Relationship Id="rId8" Type="http://schemas.openxmlformats.org/officeDocument/2006/relationships/hyperlink" Target="http://www.polleverywhere.com/faq%23already-registered"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2234" y="1195127"/>
            <a:ext cx="8500941" cy="4525963"/>
          </a:xfrm>
        </p:spPr>
        <p:txBody>
          <a:bodyPr>
            <a:normAutofit fontScale="92500"/>
          </a:bodyPr>
          <a:lstStyle/>
          <a:p>
            <a:pPr marL="0" indent="0">
              <a:buNone/>
            </a:pPr>
            <a:r>
              <a:rPr lang="en-US" sz="2200" dirty="0" smtClean="0">
                <a:solidFill>
                  <a:schemeClr val="tx1">
                    <a:lumMod val="95000"/>
                    <a:lumOff val="5000"/>
                  </a:schemeClr>
                </a:solidFill>
                <a:latin typeface="Arial"/>
                <a:cs typeface="Arial"/>
              </a:rPr>
              <a:t>This guide will to help your students register for your Poll Everywhere account.</a:t>
            </a:r>
            <a:r>
              <a:rPr lang="en-US" sz="2200" dirty="0">
                <a:solidFill>
                  <a:schemeClr val="tx1">
                    <a:lumMod val="95000"/>
                    <a:lumOff val="5000"/>
                  </a:schemeClr>
                </a:solidFill>
                <a:latin typeface="Arial"/>
                <a:cs typeface="Arial"/>
              </a:rPr>
              <a:t> </a:t>
            </a:r>
            <a:r>
              <a:rPr lang="en-US" sz="2200" dirty="0" smtClean="0">
                <a:solidFill>
                  <a:schemeClr val="tx1">
                    <a:lumMod val="95000"/>
                    <a:lumOff val="5000"/>
                  </a:schemeClr>
                </a:solidFill>
                <a:latin typeface="Arial"/>
                <a:cs typeface="Arial"/>
              </a:rPr>
              <a:t>Please customize this for your specific situation.</a:t>
            </a:r>
          </a:p>
          <a:p>
            <a:pPr marL="0" indent="0">
              <a:buNone/>
            </a:pPr>
            <a:endParaRPr lang="en-US" sz="2200" dirty="0">
              <a:solidFill>
                <a:schemeClr val="tx1">
                  <a:lumMod val="95000"/>
                  <a:lumOff val="5000"/>
                </a:schemeClr>
              </a:solidFill>
              <a:latin typeface="Arial"/>
              <a:cs typeface="Arial"/>
            </a:endParaRPr>
          </a:p>
          <a:p>
            <a:pPr marL="0" indent="0">
              <a:buNone/>
            </a:pPr>
            <a:r>
              <a:rPr lang="en-US" sz="2200" dirty="0" smtClean="0">
                <a:solidFill>
                  <a:srgbClr val="0D0D0D"/>
                </a:solidFill>
                <a:latin typeface="Source Sans Pro"/>
                <a:cs typeface="Source Sans Pro"/>
              </a:rPr>
              <a:t>Students will need one of the following to locate your account: </a:t>
            </a:r>
          </a:p>
          <a:p>
            <a:pPr>
              <a:buFont typeface="Wingdings" charset="2"/>
              <a:buChar char="§"/>
            </a:pPr>
            <a:r>
              <a:rPr lang="en-US" sz="2200" dirty="0">
                <a:solidFill>
                  <a:srgbClr val="0D0D0D"/>
                </a:solidFill>
                <a:latin typeface="Source Sans Pro"/>
                <a:cs typeface="Source Sans Pro"/>
              </a:rPr>
              <a:t>I</a:t>
            </a:r>
            <a:r>
              <a:rPr lang="en-US" sz="2200" dirty="0" smtClean="0">
                <a:solidFill>
                  <a:srgbClr val="0D0D0D"/>
                </a:solidFill>
                <a:latin typeface="Source Sans Pro"/>
                <a:cs typeface="Source Sans Pro"/>
              </a:rPr>
              <a:t>nstructor’s email address for the account </a:t>
            </a:r>
          </a:p>
          <a:p>
            <a:r>
              <a:rPr lang="en-US" sz="2200" dirty="0" smtClean="0">
                <a:solidFill>
                  <a:srgbClr val="0D0D0D"/>
                </a:solidFill>
                <a:latin typeface="Source Sans Pro"/>
                <a:cs typeface="Source Sans Pro"/>
              </a:rPr>
              <a:t>Invitation link. </a:t>
            </a:r>
            <a:r>
              <a:rPr lang="en-US" sz="2200" dirty="0">
                <a:solidFill>
                  <a:srgbClr val="0D0D0D"/>
                </a:solidFill>
                <a:latin typeface="Source Sans Pro"/>
                <a:cs typeface="Source Sans Pro"/>
              </a:rPr>
              <a:t>Y</a:t>
            </a:r>
            <a:r>
              <a:rPr lang="en-US" sz="2200" dirty="0" smtClean="0">
                <a:solidFill>
                  <a:srgbClr val="0D0D0D"/>
                </a:solidFill>
                <a:latin typeface="Source Sans Pro"/>
                <a:cs typeface="Source Sans Pro"/>
              </a:rPr>
              <a:t>our personal link can be found </a:t>
            </a:r>
            <a:r>
              <a:rPr lang="en-US" sz="2400" dirty="0" smtClean="0"/>
              <a:t>at</a:t>
            </a:r>
            <a:endParaRPr lang="en-US" sz="2400" dirty="0"/>
          </a:p>
          <a:p>
            <a:pPr marL="0" indent="0">
              <a:buNone/>
            </a:pPr>
            <a:r>
              <a:rPr lang="en-US" sz="2400" dirty="0"/>
              <a:t>         </a:t>
            </a:r>
            <a:r>
              <a:rPr lang="en-US" sz="2400" dirty="0">
                <a:hlinkClick r:id="rId3"/>
              </a:rPr>
              <a:t>https://www.polleverywhere.com/</a:t>
            </a:r>
            <a:r>
              <a:rPr lang="en-US" sz="2400" dirty="0" smtClean="0">
                <a:hlinkClick r:id="rId3"/>
              </a:rPr>
              <a:t>participants</a:t>
            </a:r>
            <a:r>
              <a:rPr lang="en-US" sz="2400" dirty="0" smtClean="0"/>
              <a:t> under the red add        	  participants button </a:t>
            </a:r>
            <a:endParaRPr lang="en-US" sz="2200" dirty="0" smtClean="0">
              <a:solidFill>
                <a:srgbClr val="0D0D0D"/>
              </a:solidFill>
              <a:latin typeface="Source Sans Pro"/>
              <a:cs typeface="Source Sans Pro"/>
            </a:endParaRPr>
          </a:p>
          <a:p>
            <a:pPr>
              <a:buFont typeface="Wingdings" charset="2"/>
              <a:buChar char="§"/>
            </a:pPr>
            <a:r>
              <a:rPr lang="en-US" sz="2200" dirty="0" smtClean="0">
                <a:solidFill>
                  <a:srgbClr val="0D0D0D"/>
                </a:solidFill>
                <a:latin typeface="Source Sans Pro"/>
                <a:cs typeface="Source Sans Pro"/>
              </a:rPr>
              <a:t>Access code (bundled with a textbook)</a:t>
            </a:r>
          </a:p>
          <a:p>
            <a:pPr marL="0" indent="0">
              <a:buNone/>
            </a:pPr>
            <a:endParaRPr lang="en-US" sz="2200" dirty="0" smtClean="0">
              <a:solidFill>
                <a:srgbClr val="0D0D0D"/>
              </a:solidFill>
              <a:latin typeface="Source Sans Pro"/>
              <a:cs typeface="Source Sans Pro"/>
            </a:endParaRPr>
          </a:p>
          <a:p>
            <a:pPr marL="0" indent="0">
              <a:buNone/>
            </a:pPr>
            <a:r>
              <a:rPr lang="en-US" sz="2200" dirty="0" smtClean="0">
                <a:solidFill>
                  <a:schemeClr val="tx1">
                    <a:lumMod val="95000"/>
                    <a:lumOff val="5000"/>
                  </a:schemeClr>
                </a:solidFill>
                <a:latin typeface="Arial"/>
                <a:cs typeface="Arial"/>
              </a:rPr>
              <a:t>The next slide is an email template you can use which will help registered students ensure they are getting credit for responses. </a:t>
            </a:r>
            <a:endParaRPr lang="en-US" sz="2200" dirty="0">
              <a:solidFill>
                <a:schemeClr val="tx1">
                  <a:lumMod val="95000"/>
                  <a:lumOff val="5000"/>
                </a:schemeClr>
              </a:solidFill>
              <a:latin typeface="Arial"/>
              <a:cs typeface="Arial"/>
            </a:endParaRPr>
          </a:p>
          <a:p>
            <a:pPr marL="0" indent="0">
              <a:buNone/>
            </a:pPr>
            <a:endParaRPr lang="en-US" sz="2200" dirty="0" smtClean="0">
              <a:solidFill>
                <a:srgbClr val="0D0D0D"/>
              </a:solidFill>
              <a:latin typeface="Source Sans Pro"/>
              <a:cs typeface="Source Sans Pro"/>
            </a:endParaRPr>
          </a:p>
          <a:p>
            <a:pPr marL="0" indent="0">
              <a:buNone/>
            </a:pPr>
            <a:endParaRPr lang="en-US" sz="2400" dirty="0" smtClean="0">
              <a:solidFill>
                <a:schemeClr val="tx1">
                  <a:lumMod val="95000"/>
                  <a:lumOff val="5000"/>
                </a:schemeClr>
              </a:solidFill>
              <a:latin typeface="Source Sans Pro"/>
              <a:cs typeface="Source Sans Pro"/>
            </a:endParaRPr>
          </a:p>
        </p:txBody>
      </p:sp>
      <p:sp>
        <p:nvSpPr>
          <p:cNvPr id="8" name="TextBox 7"/>
          <p:cNvSpPr txBox="1"/>
          <p:nvPr/>
        </p:nvSpPr>
        <p:spPr>
          <a:xfrm>
            <a:off x="452235" y="241020"/>
            <a:ext cx="7786031" cy="892552"/>
          </a:xfrm>
          <a:prstGeom prst="rect">
            <a:avLst/>
          </a:prstGeom>
          <a:noFill/>
        </p:spPr>
        <p:txBody>
          <a:bodyPr wrap="none" rtlCol="0">
            <a:spAutoFit/>
          </a:bodyPr>
          <a:lstStyle/>
          <a:p>
            <a:endParaRPr lang="en-US" sz="2400" b="1" dirty="0" smtClean="0"/>
          </a:p>
          <a:p>
            <a:r>
              <a:rPr lang="en-US" sz="2800" b="1" dirty="0" smtClean="0">
                <a:latin typeface="Arial"/>
              </a:rPr>
              <a:t>How Instructors use this Registration Guide</a:t>
            </a:r>
            <a:r>
              <a:rPr lang="en-US" sz="2800" dirty="0" smtClean="0">
                <a:latin typeface="Arial"/>
              </a:rPr>
              <a:t>: </a:t>
            </a:r>
            <a:endParaRPr lang="en-US" sz="2800" dirty="0">
              <a:latin typeface="Arial"/>
            </a:endParaRPr>
          </a:p>
        </p:txBody>
      </p:sp>
      <p:sp>
        <p:nvSpPr>
          <p:cNvPr id="10" name="Rectangle 9"/>
          <p:cNvSpPr/>
          <p:nvPr/>
        </p:nvSpPr>
        <p:spPr>
          <a:xfrm>
            <a:off x="320842" y="487947"/>
            <a:ext cx="8365958" cy="5619210"/>
          </a:xfrm>
          <a:prstGeom prst="rect">
            <a:avLst/>
          </a:prstGeom>
          <a:noFill/>
          <a:ln w="28575" cmpd="sng">
            <a:solidFill>
              <a:schemeClr val="accent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88210" y="55145"/>
            <a:ext cx="6935027" cy="4052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i="1" dirty="0" smtClean="0">
                <a:solidFill>
                  <a:srgbClr val="0D0D0D"/>
                </a:solidFill>
              </a:rPr>
              <a:t>For Instructors on the Individual Instructor Plan or Institution-Wide Plan </a:t>
            </a:r>
            <a:endParaRPr lang="en-US" i="1" dirty="0">
              <a:solidFill>
                <a:srgbClr val="0D0D0D"/>
              </a:solidFill>
            </a:endParaRPr>
          </a:p>
        </p:txBody>
      </p:sp>
      <p:pic>
        <p:nvPicPr>
          <p:cNvPr id="7" name="Picture 6" descr="logo_blue.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70953" y="6438454"/>
            <a:ext cx="1915847" cy="326821"/>
          </a:xfrm>
          <a:prstGeom prst="rect">
            <a:avLst/>
          </a:prstGeom>
        </p:spPr>
      </p:pic>
    </p:spTree>
    <p:extLst>
      <p:ext uri="{BB962C8B-B14F-4D97-AF65-F5344CB8AC3E}">
        <p14:creationId xmlns:p14="http://schemas.microsoft.com/office/powerpoint/2010/main" val="32265846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5850"/>
            <a:ext cx="8229600" cy="4525963"/>
          </a:xfrm>
        </p:spPr>
        <p:txBody>
          <a:bodyPr>
            <a:normAutofit fontScale="25000" lnSpcReduction="20000"/>
          </a:bodyPr>
          <a:lstStyle/>
          <a:p>
            <a:pPr marL="0" indent="0">
              <a:buNone/>
            </a:pPr>
            <a:r>
              <a:rPr lang="en-US" sz="4800" dirty="0"/>
              <a:t> </a:t>
            </a:r>
          </a:p>
          <a:p>
            <a:pPr marL="0" indent="0">
              <a:buNone/>
            </a:pPr>
            <a:r>
              <a:rPr lang="en-US" sz="5600" dirty="0"/>
              <a:t>Dear Students,</a:t>
            </a:r>
          </a:p>
          <a:p>
            <a:pPr marL="0" indent="0">
              <a:buNone/>
            </a:pPr>
            <a:r>
              <a:rPr lang="en-US" sz="5600" dirty="0"/>
              <a:t> </a:t>
            </a:r>
          </a:p>
          <a:p>
            <a:pPr marL="0" indent="0">
              <a:buNone/>
            </a:pPr>
            <a:r>
              <a:rPr lang="en-US" sz="5600" dirty="0"/>
              <a:t>To ensure that your responses are being recorded and you've registered for my class properly, please follow these steps:</a:t>
            </a:r>
          </a:p>
          <a:p>
            <a:pPr marL="0" indent="0">
              <a:buNone/>
            </a:pPr>
            <a:r>
              <a:rPr lang="en-US" sz="5600" dirty="0"/>
              <a:t> </a:t>
            </a:r>
          </a:p>
          <a:p>
            <a:pPr marL="0" indent="0">
              <a:buNone/>
            </a:pPr>
            <a:r>
              <a:rPr lang="en-US" sz="5600" dirty="0"/>
              <a:t>1. Log-in to your </a:t>
            </a:r>
            <a:r>
              <a:rPr lang="en-US" sz="5600" dirty="0" smtClean="0"/>
              <a:t>account at </a:t>
            </a:r>
            <a:r>
              <a:rPr lang="en-US" sz="5600" dirty="0" err="1" smtClean="0"/>
              <a:t>www.polleverywhere.com</a:t>
            </a:r>
            <a:endParaRPr lang="en-US" sz="5600" dirty="0"/>
          </a:p>
          <a:p>
            <a:pPr marL="0" indent="0">
              <a:buNone/>
            </a:pPr>
            <a:r>
              <a:rPr lang="en-US" sz="5600" dirty="0"/>
              <a:t> </a:t>
            </a:r>
          </a:p>
          <a:p>
            <a:pPr marL="0" indent="0">
              <a:buNone/>
            </a:pPr>
            <a:r>
              <a:rPr lang="en-US" sz="5600" dirty="0"/>
              <a:t>2. Look under "Settings" and select </a:t>
            </a:r>
            <a:r>
              <a:rPr lang="en-US" sz="5600" dirty="0" smtClean="0"/>
              <a:t>"</a:t>
            </a:r>
            <a:r>
              <a:rPr lang="en-US" sz="5600" u="sng" dirty="0" smtClean="0">
                <a:hlinkClick r:id="rId3"/>
              </a:rPr>
              <a:t>Voter Registration</a:t>
            </a:r>
            <a:r>
              <a:rPr lang="en-US" sz="5600" dirty="0" smtClean="0"/>
              <a:t>."</a:t>
            </a:r>
          </a:p>
          <a:p>
            <a:pPr marL="0" indent="0">
              <a:buNone/>
            </a:pPr>
            <a:r>
              <a:rPr lang="en-US" sz="5600" dirty="0" smtClean="0"/>
              <a:t> </a:t>
            </a:r>
          </a:p>
          <a:p>
            <a:pPr marL="0" indent="0">
              <a:buNone/>
            </a:pPr>
            <a:r>
              <a:rPr lang="en-US" sz="5600" dirty="0" smtClean="0"/>
              <a:t>3</a:t>
            </a:r>
            <a:r>
              <a:rPr lang="en-US" sz="5600" dirty="0"/>
              <a:t>. Click "details" next to </a:t>
            </a:r>
            <a:r>
              <a:rPr lang="en-US" sz="5600" dirty="0" smtClean="0"/>
              <a:t>my name</a:t>
            </a:r>
            <a:r>
              <a:rPr lang="en-US" sz="5600" dirty="0"/>
              <a:t>. If you don't see my </a:t>
            </a:r>
            <a:r>
              <a:rPr lang="en-US" sz="5600" dirty="0" smtClean="0"/>
              <a:t>name or course on this page, please click the link on that page to </a:t>
            </a:r>
            <a:r>
              <a:rPr lang="en-US" sz="5600" u="sng" dirty="0">
                <a:hlinkClick r:id="rId4"/>
              </a:rPr>
              <a:t>register as a voter</a:t>
            </a:r>
            <a:endParaRPr lang="en-US" sz="5600" dirty="0"/>
          </a:p>
          <a:p>
            <a:pPr marL="0" indent="0">
              <a:buNone/>
            </a:pPr>
            <a:endParaRPr lang="en-US" sz="5600" dirty="0"/>
          </a:p>
          <a:p>
            <a:pPr marL="0" indent="0">
              <a:buNone/>
            </a:pPr>
            <a:r>
              <a:rPr lang="en-US" sz="5600" dirty="0"/>
              <a:t>4. </a:t>
            </a:r>
            <a:r>
              <a:rPr lang="en-US" sz="5600" dirty="0" smtClean="0"/>
              <a:t>If texting, fill  your phone </a:t>
            </a:r>
            <a:r>
              <a:rPr lang="en-US" sz="5600" dirty="0"/>
              <a:t>number then text the word CERTIFY to 22-333 to certify your mobile number.</a:t>
            </a:r>
          </a:p>
          <a:p>
            <a:pPr marL="0" indent="0">
              <a:buNone/>
            </a:pPr>
            <a:r>
              <a:rPr lang="en-US" sz="5600" dirty="0"/>
              <a:t> </a:t>
            </a:r>
          </a:p>
          <a:p>
            <a:pPr marL="0" indent="0">
              <a:buNone/>
            </a:pPr>
            <a:r>
              <a:rPr lang="en-US" sz="5600" dirty="0" smtClean="0"/>
              <a:t> </a:t>
            </a:r>
          </a:p>
          <a:p>
            <a:pPr marL="0" indent="0">
              <a:buNone/>
            </a:pPr>
            <a:r>
              <a:rPr lang="en-US" sz="5600" dirty="0"/>
              <a:t>T</a:t>
            </a:r>
            <a:r>
              <a:rPr lang="en-US" sz="5600" dirty="0" smtClean="0"/>
              <a:t>here </a:t>
            </a:r>
            <a:r>
              <a:rPr lang="en-US" sz="5600" dirty="0"/>
              <a:t>are a </a:t>
            </a:r>
            <a:r>
              <a:rPr lang="en-US" sz="5600" dirty="0" smtClean="0"/>
              <a:t>few </a:t>
            </a:r>
            <a:r>
              <a:rPr lang="en-US" sz="5600" dirty="0"/>
              <a:t>things to be aware of before voting: If you are trying to respond via web, please be sure you're logged in to your </a:t>
            </a:r>
            <a:r>
              <a:rPr lang="en-US" sz="5600" dirty="0" err="1"/>
              <a:t>PollEv</a:t>
            </a:r>
            <a:r>
              <a:rPr lang="en-US" sz="5600" dirty="0"/>
              <a:t> account </a:t>
            </a:r>
            <a:r>
              <a:rPr lang="en-US" sz="5600" dirty="0" smtClean="0"/>
              <a:t>on that web device.  </a:t>
            </a:r>
            <a:r>
              <a:rPr lang="en-US" sz="5600" dirty="0"/>
              <a:t>If you are trying to respond via text, please be sure your mobile phone number is </a:t>
            </a:r>
            <a:r>
              <a:rPr lang="en-US" sz="5600" dirty="0" smtClean="0"/>
              <a:t>accurate at </a:t>
            </a:r>
            <a:r>
              <a:rPr lang="en-US" sz="5600" dirty="0" err="1" smtClean="0"/>
              <a:t>pollev.com</a:t>
            </a:r>
            <a:r>
              <a:rPr lang="en-US" sz="5600" dirty="0" smtClean="0"/>
              <a:t>/profile/edit, and it </a:t>
            </a:r>
            <a:r>
              <a:rPr lang="en-US" sz="5600" dirty="0"/>
              <a:t>is certified. </a:t>
            </a:r>
          </a:p>
          <a:p>
            <a:pPr marL="0" indent="0">
              <a:buNone/>
            </a:pPr>
            <a:r>
              <a:rPr lang="en-US" sz="5600" dirty="0"/>
              <a:t> </a:t>
            </a:r>
          </a:p>
          <a:p>
            <a:pPr marL="0" indent="0">
              <a:buNone/>
            </a:pPr>
            <a:r>
              <a:rPr lang="en-US" sz="5600" dirty="0"/>
              <a:t>Please contact </a:t>
            </a:r>
            <a:r>
              <a:rPr lang="en-US" sz="5600" dirty="0" err="1"/>
              <a:t>support@polleverywhere.com</a:t>
            </a:r>
            <a:r>
              <a:rPr lang="en-US" sz="5600" dirty="0"/>
              <a:t> if you are having trouble with this process.</a:t>
            </a:r>
          </a:p>
          <a:p>
            <a:pPr marL="0" indent="0">
              <a:buNone/>
            </a:pPr>
            <a:r>
              <a:rPr lang="en-US" sz="5600" dirty="0"/>
              <a:t> </a:t>
            </a:r>
          </a:p>
          <a:p>
            <a:pPr marL="0" indent="0">
              <a:buNone/>
            </a:pPr>
            <a:r>
              <a:rPr lang="en-US" sz="5600" dirty="0"/>
              <a:t>Thank </a:t>
            </a:r>
            <a:r>
              <a:rPr lang="en-US" sz="5600" dirty="0" smtClean="0"/>
              <a:t>you</a:t>
            </a:r>
            <a:endParaRPr lang="en-US" sz="5600" dirty="0"/>
          </a:p>
          <a:p>
            <a:endParaRPr lang="en-US" dirty="0"/>
          </a:p>
        </p:txBody>
      </p:sp>
      <p:pic>
        <p:nvPicPr>
          <p:cNvPr id="5" name="Picture 4" descr="logo_blue.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70953" y="6438455"/>
            <a:ext cx="1915847" cy="326821"/>
          </a:xfrm>
          <a:prstGeom prst="rect">
            <a:avLst/>
          </a:prstGeom>
        </p:spPr>
      </p:pic>
      <p:sp>
        <p:nvSpPr>
          <p:cNvPr id="9" name="TextBox 8"/>
          <p:cNvSpPr txBox="1"/>
          <p:nvPr/>
        </p:nvSpPr>
        <p:spPr>
          <a:xfrm>
            <a:off x="452235" y="502630"/>
            <a:ext cx="2564887" cy="523220"/>
          </a:xfrm>
          <a:prstGeom prst="rect">
            <a:avLst/>
          </a:prstGeom>
          <a:noFill/>
        </p:spPr>
        <p:txBody>
          <a:bodyPr wrap="none" rtlCol="0">
            <a:spAutoFit/>
          </a:bodyPr>
          <a:lstStyle/>
          <a:p>
            <a:r>
              <a:rPr lang="en-US" sz="2800" b="1" dirty="0" smtClean="0"/>
              <a:t>Email Template</a:t>
            </a:r>
            <a:r>
              <a:rPr lang="en-US" dirty="0" smtClean="0">
                <a:latin typeface="Arial"/>
              </a:rPr>
              <a:t>: </a:t>
            </a:r>
            <a:endParaRPr lang="en-US" dirty="0">
              <a:latin typeface="Arial"/>
            </a:endParaRPr>
          </a:p>
        </p:txBody>
      </p:sp>
      <p:sp>
        <p:nvSpPr>
          <p:cNvPr id="15" name="Rectangle 14"/>
          <p:cNvSpPr/>
          <p:nvPr/>
        </p:nvSpPr>
        <p:spPr>
          <a:xfrm>
            <a:off x="320842" y="592277"/>
            <a:ext cx="8365958" cy="5630723"/>
          </a:xfrm>
          <a:prstGeom prst="rect">
            <a:avLst/>
          </a:prstGeom>
          <a:noFill/>
          <a:ln w="28575" cmpd="sng">
            <a:solidFill>
              <a:schemeClr val="accent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88212" y="213895"/>
            <a:ext cx="1617578" cy="2887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i="1" dirty="0" smtClean="0">
                <a:solidFill>
                  <a:srgbClr val="0D0D0D"/>
                </a:solidFill>
              </a:rPr>
              <a:t>For Instructors</a:t>
            </a:r>
            <a:endParaRPr lang="en-US" i="1" dirty="0">
              <a:solidFill>
                <a:srgbClr val="0D0D0D"/>
              </a:solidFill>
            </a:endParaRPr>
          </a:p>
        </p:txBody>
      </p:sp>
    </p:spTree>
    <p:extLst>
      <p:ext uri="{BB962C8B-B14F-4D97-AF65-F5344CB8AC3E}">
        <p14:creationId xmlns:p14="http://schemas.microsoft.com/office/powerpoint/2010/main" val="32874326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57" y="68263"/>
            <a:ext cx="8229600" cy="1143000"/>
          </a:xfrm>
        </p:spPr>
        <p:txBody>
          <a:bodyPr/>
          <a:lstStyle/>
          <a:p>
            <a:r>
              <a:rPr lang="en-US" dirty="0" smtClean="0"/>
              <a:t>Student Guide to Poll Everywhere</a:t>
            </a:r>
            <a:endParaRPr lang="en-US" dirty="0"/>
          </a:p>
        </p:txBody>
      </p:sp>
      <p:sp>
        <p:nvSpPr>
          <p:cNvPr id="9" name="TextBox 8"/>
          <p:cNvSpPr txBox="1"/>
          <p:nvPr/>
        </p:nvSpPr>
        <p:spPr>
          <a:xfrm>
            <a:off x="454519" y="1577474"/>
            <a:ext cx="3916946" cy="4924426"/>
          </a:xfrm>
          <a:prstGeom prst="rect">
            <a:avLst/>
          </a:prstGeom>
          <a:noFill/>
        </p:spPr>
        <p:txBody>
          <a:bodyPr wrap="square" rtlCol="0">
            <a:spAutoFit/>
          </a:bodyPr>
          <a:lstStyle/>
          <a:p>
            <a:r>
              <a:rPr lang="en-US" b="1" dirty="0" smtClean="0"/>
              <a:t>What is Poll Everywhere? </a:t>
            </a:r>
          </a:p>
          <a:p>
            <a:endParaRPr lang="en-US" u="sng" dirty="0" smtClean="0"/>
          </a:p>
          <a:p>
            <a:r>
              <a:rPr lang="en-US" sz="1600" dirty="0"/>
              <a:t>Poll Everywhere is a web-based class participation system. You can use it to instantly reply to multiple choice </a:t>
            </a:r>
            <a:r>
              <a:rPr lang="en-US" sz="1600" dirty="0" smtClean="0"/>
              <a:t>questions, </a:t>
            </a:r>
            <a:r>
              <a:rPr lang="en-US" sz="1600" dirty="0"/>
              <a:t>open-response questions, and clickable image polls your professor will display</a:t>
            </a:r>
            <a:r>
              <a:rPr lang="en-US" sz="1600" dirty="0" smtClean="0"/>
              <a:t>.</a:t>
            </a:r>
            <a:endParaRPr lang="en-US" sz="1600" dirty="0"/>
          </a:p>
          <a:p>
            <a:endParaRPr lang="en-US" u="sng" dirty="0"/>
          </a:p>
          <a:p>
            <a:r>
              <a:rPr lang="en-US" b="1" dirty="0" smtClean="0"/>
              <a:t>Why register?</a:t>
            </a:r>
          </a:p>
          <a:p>
            <a:endParaRPr lang="en-US" u="sng" dirty="0" smtClean="0"/>
          </a:p>
          <a:p>
            <a:r>
              <a:rPr lang="en-US" sz="1600" dirty="0" smtClean="0"/>
              <a:t>Registering as a participant is necessary if your instructor gives credit for participation. </a:t>
            </a:r>
            <a:r>
              <a:rPr lang="en-US" sz="1600" dirty="0"/>
              <a:t>S</a:t>
            </a:r>
            <a:r>
              <a:rPr lang="en-US" sz="1600" dirty="0" smtClean="0"/>
              <a:t>ome instructors may grade your responses for credit. </a:t>
            </a:r>
            <a:r>
              <a:rPr lang="en-US" sz="1600" dirty="0"/>
              <a:t>T</a:t>
            </a:r>
            <a:r>
              <a:rPr lang="en-US" sz="1600" dirty="0" smtClean="0"/>
              <a:t>his is also a great way give feedback or make sure your voice is heard in the classroom! By creating and registering your account you can also track how you’ve responded over time. This is useful for study and review. </a:t>
            </a:r>
          </a:p>
        </p:txBody>
      </p:sp>
      <p:pic>
        <p:nvPicPr>
          <p:cNvPr id="11" name="Picture 10" descr="logo_blu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110" y="6408723"/>
            <a:ext cx="1915847" cy="326821"/>
          </a:xfrm>
          <a:prstGeom prst="rect">
            <a:avLst/>
          </a:prstGeom>
        </p:spPr>
      </p:pic>
      <p:sp>
        <p:nvSpPr>
          <p:cNvPr id="12" name="TextBox 11"/>
          <p:cNvSpPr txBox="1"/>
          <p:nvPr/>
        </p:nvSpPr>
        <p:spPr>
          <a:xfrm>
            <a:off x="4769854" y="1232987"/>
            <a:ext cx="3916946" cy="3570208"/>
          </a:xfrm>
          <a:prstGeom prst="rect">
            <a:avLst/>
          </a:prstGeom>
          <a:noFill/>
        </p:spPr>
        <p:txBody>
          <a:bodyPr wrap="square" rtlCol="0">
            <a:spAutoFit/>
          </a:bodyPr>
          <a:lstStyle/>
          <a:p>
            <a:endParaRPr lang="en-US" dirty="0" smtClean="0"/>
          </a:p>
          <a:p>
            <a:r>
              <a:rPr lang="en-US" b="1" dirty="0" smtClean="0"/>
              <a:t>How do I use Poll Everywhere?</a:t>
            </a:r>
          </a:p>
          <a:p>
            <a:endParaRPr lang="en-US" b="1" dirty="0" smtClean="0"/>
          </a:p>
          <a:p>
            <a:r>
              <a:rPr lang="en-US" sz="1600" dirty="0" smtClean="0"/>
              <a:t>After you register, you’ll mostly be responding (unless you choose to create polls of your own!). You can respond via text, on the web, or mobile app. </a:t>
            </a:r>
          </a:p>
          <a:p>
            <a:endParaRPr lang="en-US" u="sng" dirty="0" smtClean="0"/>
          </a:p>
          <a:p>
            <a:r>
              <a:rPr lang="en-US" b="1" dirty="0" smtClean="0"/>
              <a:t>In this guide you will learn:</a:t>
            </a:r>
          </a:p>
          <a:p>
            <a:endParaRPr lang="en-US" b="1" dirty="0"/>
          </a:p>
          <a:p>
            <a:r>
              <a:rPr lang="en-US" dirty="0" smtClean="0"/>
              <a:t>1</a:t>
            </a:r>
            <a:r>
              <a:rPr lang="en-US" dirty="0"/>
              <a:t>:</a:t>
            </a:r>
            <a:r>
              <a:rPr lang="en-US" dirty="0" smtClean="0"/>
              <a:t> How to locate your course</a:t>
            </a:r>
          </a:p>
          <a:p>
            <a:r>
              <a:rPr lang="en-US" dirty="0" smtClean="0"/>
              <a:t>2</a:t>
            </a:r>
            <a:r>
              <a:rPr lang="en-US" dirty="0"/>
              <a:t>:</a:t>
            </a:r>
            <a:r>
              <a:rPr lang="en-US" dirty="0" smtClean="0"/>
              <a:t> How to register</a:t>
            </a:r>
          </a:p>
          <a:p>
            <a:r>
              <a:rPr lang="en-US" dirty="0" smtClean="0"/>
              <a:t>3</a:t>
            </a:r>
            <a:r>
              <a:rPr lang="en-US" dirty="0"/>
              <a:t>:</a:t>
            </a:r>
            <a:r>
              <a:rPr lang="en-US" dirty="0" smtClean="0"/>
              <a:t> How to certify your registration </a:t>
            </a:r>
          </a:p>
        </p:txBody>
      </p:sp>
    </p:spTree>
    <p:extLst>
      <p:ext uri="{BB962C8B-B14F-4D97-AF65-F5344CB8AC3E}">
        <p14:creationId xmlns:p14="http://schemas.microsoft.com/office/powerpoint/2010/main" val="33061513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_blu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45110" y="6408723"/>
            <a:ext cx="1915847" cy="326821"/>
          </a:xfrm>
          <a:prstGeom prst="rect">
            <a:avLst/>
          </a:prstGeom>
        </p:spPr>
      </p:pic>
      <p:sp>
        <p:nvSpPr>
          <p:cNvPr id="5" name="Title 4"/>
          <p:cNvSpPr>
            <a:spLocks noGrp="1"/>
          </p:cNvSpPr>
          <p:nvPr>
            <p:ph type="title"/>
          </p:nvPr>
        </p:nvSpPr>
        <p:spPr>
          <a:xfrm>
            <a:off x="243312" y="34014"/>
            <a:ext cx="8229600" cy="888415"/>
          </a:xfrm>
        </p:spPr>
        <p:txBody>
          <a:bodyPr/>
          <a:lstStyle/>
          <a:p>
            <a:pPr algn="l"/>
            <a:r>
              <a:rPr lang="en-US" dirty="0" smtClean="0"/>
              <a:t>Registering With Your Instructor</a:t>
            </a:r>
            <a:endParaRPr lang="en-US" dirty="0"/>
          </a:p>
        </p:txBody>
      </p:sp>
      <p:sp>
        <p:nvSpPr>
          <p:cNvPr id="6" name="Text Placeholder 5"/>
          <p:cNvSpPr>
            <a:spLocks noGrp="1"/>
          </p:cNvSpPr>
          <p:nvPr>
            <p:ph type="body" idx="1"/>
          </p:nvPr>
        </p:nvSpPr>
        <p:spPr>
          <a:xfrm>
            <a:off x="270042" y="1330204"/>
            <a:ext cx="5117432" cy="389940"/>
          </a:xfrm>
        </p:spPr>
        <p:txBody>
          <a:bodyPr>
            <a:noAutofit/>
          </a:bodyPr>
          <a:lstStyle/>
          <a:p>
            <a:r>
              <a:rPr lang="en-US" sz="2800" dirty="0" smtClean="0"/>
              <a:t>Step 1 - Locate your Course</a:t>
            </a:r>
            <a:endParaRPr lang="en-US" sz="2800" dirty="0"/>
          </a:p>
        </p:txBody>
      </p:sp>
      <p:sp>
        <p:nvSpPr>
          <p:cNvPr id="11" name="TextBox 10"/>
          <p:cNvSpPr txBox="1"/>
          <p:nvPr/>
        </p:nvSpPr>
        <p:spPr>
          <a:xfrm>
            <a:off x="270042" y="1925053"/>
            <a:ext cx="4160113" cy="4524316"/>
          </a:xfrm>
          <a:prstGeom prst="rect">
            <a:avLst/>
          </a:prstGeom>
          <a:noFill/>
        </p:spPr>
        <p:txBody>
          <a:bodyPr wrap="none" rtlCol="0">
            <a:spAutoFit/>
          </a:bodyPr>
          <a:lstStyle/>
          <a:p>
            <a:r>
              <a:rPr lang="en-US" sz="2000" b="1" dirty="0" smtClean="0"/>
              <a:t>What info do you have?  </a:t>
            </a:r>
          </a:p>
          <a:p>
            <a:pPr marL="285750" indent="-285750">
              <a:buFont typeface="Arial"/>
              <a:buChar char="•"/>
            </a:pPr>
            <a:r>
              <a:rPr lang="en-US" sz="2000" dirty="0" smtClean="0"/>
              <a:t>An instructor’s email address</a:t>
            </a:r>
            <a:br>
              <a:rPr lang="en-US" sz="2000" dirty="0" smtClean="0"/>
            </a:br>
            <a:r>
              <a:rPr lang="en-US" sz="1600" dirty="0" smtClean="0">
                <a:hlinkClick r:id="rId4"/>
              </a:rPr>
              <a:t>www.polleverywhere.com</a:t>
            </a:r>
            <a:r>
              <a:rPr lang="en-US" sz="1600" dirty="0">
                <a:hlinkClick r:id="rId4"/>
              </a:rPr>
              <a:t>/register</a:t>
            </a:r>
            <a:endParaRPr lang="en-US" sz="1600" dirty="0"/>
          </a:p>
          <a:p>
            <a:endParaRPr lang="en-US" sz="2000" dirty="0" smtClean="0"/>
          </a:p>
          <a:p>
            <a:endParaRPr lang="en-US" sz="2000" dirty="0" smtClean="0"/>
          </a:p>
          <a:p>
            <a:pPr marL="342900" indent="-342900">
              <a:buFont typeface="Arial"/>
              <a:buChar char="•"/>
            </a:pPr>
            <a:r>
              <a:rPr lang="en-US" sz="2000" dirty="0" smtClean="0"/>
              <a:t>An invitation link</a:t>
            </a:r>
            <a:br>
              <a:rPr lang="en-US" sz="2000" dirty="0" smtClean="0"/>
            </a:br>
            <a:r>
              <a:rPr lang="en-US" sz="1600" dirty="0" smtClean="0"/>
              <a:t>(Use the unique link the </a:t>
            </a:r>
            <a:r>
              <a:rPr lang="en-US" sz="1600" dirty="0"/>
              <a:t>provided </a:t>
            </a:r>
            <a:r>
              <a:rPr lang="en-US" sz="1600" dirty="0" smtClean="0"/>
              <a:t>by your </a:t>
            </a:r>
          </a:p>
          <a:p>
            <a:r>
              <a:rPr lang="en-US" sz="1600" dirty="0"/>
              <a:t>	i</a:t>
            </a:r>
            <a:r>
              <a:rPr lang="en-US" sz="1600" dirty="0" smtClean="0"/>
              <a:t>nstructor. </a:t>
            </a:r>
          </a:p>
          <a:p>
            <a:r>
              <a:rPr lang="en-US" sz="1600" dirty="0" smtClean="0"/>
              <a:t>    </a:t>
            </a:r>
            <a:endParaRPr lang="en-US" sz="1600" dirty="0"/>
          </a:p>
          <a:p>
            <a:endParaRPr lang="en-US" sz="2000" dirty="0" smtClean="0"/>
          </a:p>
          <a:p>
            <a:endParaRPr lang="en-US" sz="2000" dirty="0" smtClean="0"/>
          </a:p>
          <a:p>
            <a:pPr marL="285750" indent="-285750">
              <a:buFont typeface="Arial"/>
              <a:buChar char="•"/>
            </a:pPr>
            <a:r>
              <a:rPr lang="en-US" sz="2000" dirty="0" smtClean="0"/>
              <a:t>An access </a:t>
            </a:r>
            <a:r>
              <a:rPr lang="en-US" sz="2000" dirty="0"/>
              <a:t>c</a:t>
            </a:r>
            <a:r>
              <a:rPr lang="en-US" sz="2000" dirty="0" smtClean="0"/>
              <a:t>ode from your textbook</a:t>
            </a:r>
            <a:br>
              <a:rPr lang="en-US" sz="2000" dirty="0" smtClean="0"/>
            </a:br>
            <a:r>
              <a:rPr lang="en-US" sz="1600" dirty="0" smtClean="0">
                <a:hlinkClick r:id="rId5"/>
              </a:rPr>
              <a:t>www.polleverywhere.com</a:t>
            </a:r>
            <a:r>
              <a:rPr lang="en-US" sz="1600" dirty="0">
                <a:hlinkClick r:id="rId5"/>
              </a:rPr>
              <a:t>/</a:t>
            </a:r>
            <a:r>
              <a:rPr lang="en-US" sz="1600" dirty="0" smtClean="0">
                <a:hlinkClick r:id="rId5"/>
              </a:rPr>
              <a:t>redeem</a:t>
            </a:r>
            <a:endParaRPr lang="en-US" sz="1600" dirty="0" smtClean="0"/>
          </a:p>
          <a:p>
            <a:endParaRPr lang="en-US" sz="1600" dirty="0"/>
          </a:p>
          <a:p>
            <a:endParaRPr lang="en-US" sz="1600" dirty="0"/>
          </a:p>
          <a:p>
            <a:endParaRPr lang="en-US" sz="1600" dirty="0"/>
          </a:p>
        </p:txBody>
      </p:sp>
      <p:pic>
        <p:nvPicPr>
          <p:cNvPr id="12" name="Picture 11" descr="| Poll Everywhere 2015-04-06 16-44-31.jp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5199597" y="1925053"/>
            <a:ext cx="3246536" cy="1673267"/>
          </a:xfrm>
          <a:prstGeom prst="rect">
            <a:avLst/>
          </a:prstGeom>
          <a:ln>
            <a:solidFill>
              <a:schemeClr val="tx2">
                <a:lumMod val="60000"/>
                <a:lumOff val="40000"/>
              </a:schemeClr>
            </a:solidFill>
          </a:ln>
        </p:spPr>
      </p:pic>
      <p:sp>
        <p:nvSpPr>
          <p:cNvPr id="16" name="Striped Right Arrow 15"/>
          <p:cNvSpPr/>
          <p:nvPr/>
        </p:nvSpPr>
        <p:spPr>
          <a:xfrm>
            <a:off x="4237789" y="2569938"/>
            <a:ext cx="695158" cy="416743"/>
          </a:xfrm>
          <a:prstGeom prst="stripedRightArrow">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descr="Participant Registration | Poll Everywhere 2015-04-06 17-01-34.jpg"/>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5201337" y="4478421"/>
            <a:ext cx="3494154" cy="1697790"/>
          </a:xfrm>
          <a:prstGeom prst="rect">
            <a:avLst/>
          </a:prstGeom>
          <a:ln>
            <a:solidFill>
              <a:schemeClr val="accent1"/>
            </a:solidFill>
          </a:ln>
        </p:spPr>
      </p:pic>
      <p:sp>
        <p:nvSpPr>
          <p:cNvPr id="23" name="Striped Right Arrow 22"/>
          <p:cNvSpPr/>
          <p:nvPr/>
        </p:nvSpPr>
        <p:spPr>
          <a:xfrm>
            <a:off x="4237789" y="5113931"/>
            <a:ext cx="695158" cy="416743"/>
          </a:xfrm>
          <a:prstGeom prst="stripedRightArrow">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40677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logo_blu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110" y="6408723"/>
            <a:ext cx="1915847" cy="326821"/>
          </a:xfrm>
          <a:prstGeom prst="rect">
            <a:avLst/>
          </a:prstGeom>
        </p:spPr>
      </p:pic>
      <p:sp>
        <p:nvSpPr>
          <p:cNvPr id="12" name="Text Placeholder 5"/>
          <p:cNvSpPr txBox="1">
            <a:spLocks/>
          </p:cNvSpPr>
          <p:nvPr/>
        </p:nvSpPr>
        <p:spPr>
          <a:xfrm>
            <a:off x="270042" y="720810"/>
            <a:ext cx="3646906" cy="38994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smtClean="0"/>
              <a:t>Step 2- Sign </a:t>
            </a:r>
            <a:r>
              <a:rPr lang="en-US" sz="2800" b="1" dirty="0"/>
              <a:t>U</a:t>
            </a:r>
            <a:r>
              <a:rPr lang="en-US" sz="2800" b="1" dirty="0" smtClean="0"/>
              <a:t>p</a:t>
            </a:r>
            <a:endParaRPr lang="en-US" sz="2800" b="1" dirty="0"/>
          </a:p>
        </p:txBody>
      </p:sp>
      <p:pic>
        <p:nvPicPr>
          <p:cNvPr id="5" name="Picture 4" descr="Participant Registration | Poll Everywhere 2015-04-06 17-23-0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3184" y="1110750"/>
            <a:ext cx="4713442" cy="4401523"/>
          </a:xfrm>
          <a:prstGeom prst="rect">
            <a:avLst/>
          </a:prstGeom>
          <a:ln>
            <a:solidFill>
              <a:schemeClr val="accent1">
                <a:lumMod val="75000"/>
              </a:schemeClr>
            </a:solidFill>
          </a:ln>
        </p:spPr>
      </p:pic>
      <p:sp>
        <p:nvSpPr>
          <p:cNvPr id="2" name="TextBox 1"/>
          <p:cNvSpPr txBox="1"/>
          <p:nvPr/>
        </p:nvSpPr>
        <p:spPr>
          <a:xfrm>
            <a:off x="270042" y="1318381"/>
            <a:ext cx="2302042" cy="2308324"/>
          </a:xfrm>
          <a:prstGeom prst="rect">
            <a:avLst/>
          </a:prstGeom>
          <a:noFill/>
        </p:spPr>
        <p:txBody>
          <a:bodyPr wrap="square" rtlCol="0">
            <a:spAutoFit/>
          </a:bodyPr>
          <a:lstStyle/>
          <a:p>
            <a:r>
              <a:rPr lang="en-US" dirty="0" smtClean="0">
                <a:solidFill>
                  <a:srgbClr val="0D0D0D"/>
                </a:solidFill>
              </a:rPr>
              <a:t>If you already have an account, please be sure to use the login link. This will register your existing account as a participant for your new course. </a:t>
            </a:r>
          </a:p>
          <a:p>
            <a:endParaRPr lang="en-US" dirty="0"/>
          </a:p>
        </p:txBody>
      </p:sp>
      <p:sp>
        <p:nvSpPr>
          <p:cNvPr id="6" name="Right Arrow 5"/>
          <p:cNvSpPr/>
          <p:nvPr/>
        </p:nvSpPr>
        <p:spPr>
          <a:xfrm rot="20651131">
            <a:off x="2382665" y="2265107"/>
            <a:ext cx="1206500" cy="49212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6949" y="2079183"/>
            <a:ext cx="387444" cy="201362"/>
          </a:xfrm>
          <a:prstGeom prst="rect">
            <a:avLst/>
          </a:prstGeom>
          <a:noFill/>
          <a:ln w="317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3398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84333" y="1185333"/>
            <a:ext cx="1651000" cy="452966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logo_blu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45110" y="6408723"/>
            <a:ext cx="1915847" cy="326821"/>
          </a:xfrm>
          <a:prstGeom prst="rect">
            <a:avLst/>
          </a:prstGeom>
        </p:spPr>
      </p:pic>
      <p:pic>
        <p:nvPicPr>
          <p:cNvPr id="6" name="Picture 5" descr="Screen Shot 2015-04-10 at 3.55.17 PM.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188791" y="1105409"/>
            <a:ext cx="6687716" cy="3204744"/>
          </a:xfrm>
          <a:prstGeom prst="rect">
            <a:avLst/>
          </a:prstGeom>
          <a:ln>
            <a:solidFill>
              <a:schemeClr val="accent1"/>
            </a:solidFill>
          </a:ln>
        </p:spPr>
      </p:pic>
      <p:sp>
        <p:nvSpPr>
          <p:cNvPr id="12" name="TextBox 11"/>
          <p:cNvSpPr txBox="1"/>
          <p:nvPr/>
        </p:nvSpPr>
        <p:spPr>
          <a:xfrm>
            <a:off x="118829" y="1819853"/>
            <a:ext cx="2069962" cy="2800766"/>
          </a:xfrm>
          <a:prstGeom prst="rect">
            <a:avLst/>
          </a:prstGeom>
          <a:noFill/>
        </p:spPr>
        <p:txBody>
          <a:bodyPr wrap="square" rtlCol="0">
            <a:spAutoFit/>
          </a:bodyPr>
          <a:lstStyle/>
          <a:p>
            <a:r>
              <a:rPr lang="en-US" sz="1600" dirty="0" smtClean="0"/>
              <a:t>Confirm how you want your instructor to identify you (usually student ID, email, or</a:t>
            </a:r>
          </a:p>
          <a:p>
            <a:r>
              <a:rPr lang="en-US" sz="1600" dirty="0" smtClean="0"/>
              <a:t>Name).  </a:t>
            </a:r>
          </a:p>
          <a:p>
            <a:endParaRPr lang="en-US" sz="1600" dirty="0" smtClean="0"/>
          </a:p>
          <a:p>
            <a:r>
              <a:rPr lang="en-US" sz="1600" dirty="0" smtClean="0"/>
              <a:t>If you plan to respond via text, enter your mobile number and click “Update”.</a:t>
            </a:r>
          </a:p>
          <a:p>
            <a:endParaRPr lang="en-US" sz="1600" dirty="0"/>
          </a:p>
        </p:txBody>
      </p:sp>
      <p:sp>
        <p:nvSpPr>
          <p:cNvPr id="13" name="TextBox 12"/>
          <p:cNvSpPr txBox="1"/>
          <p:nvPr/>
        </p:nvSpPr>
        <p:spPr>
          <a:xfrm>
            <a:off x="0" y="533188"/>
            <a:ext cx="9022447" cy="523220"/>
          </a:xfrm>
          <a:prstGeom prst="rect">
            <a:avLst/>
          </a:prstGeom>
          <a:noFill/>
        </p:spPr>
        <p:txBody>
          <a:bodyPr wrap="none" rtlCol="0">
            <a:spAutoFit/>
          </a:bodyPr>
          <a:lstStyle/>
          <a:p>
            <a:r>
              <a:rPr lang="en-US" sz="2800" b="1" dirty="0" smtClean="0">
                <a:solidFill>
                  <a:srgbClr val="0D0D0D"/>
                </a:solidFill>
              </a:rPr>
              <a:t>Step 3- Confirm Registration &amp; Certify </a:t>
            </a:r>
            <a:r>
              <a:rPr lang="en-US" sz="2800" b="1" dirty="0">
                <a:solidFill>
                  <a:srgbClr val="0D0D0D"/>
                </a:solidFill>
              </a:rPr>
              <a:t>Y</a:t>
            </a:r>
            <a:r>
              <a:rPr lang="en-US" sz="2800" b="1" dirty="0" smtClean="0">
                <a:solidFill>
                  <a:srgbClr val="0D0D0D"/>
                </a:solidFill>
              </a:rPr>
              <a:t>our </a:t>
            </a:r>
            <a:r>
              <a:rPr lang="en-US" sz="2800" b="1" dirty="0">
                <a:solidFill>
                  <a:srgbClr val="0D0D0D"/>
                </a:solidFill>
              </a:rPr>
              <a:t>M</a:t>
            </a:r>
            <a:r>
              <a:rPr lang="en-US" sz="2800" b="1" dirty="0" smtClean="0">
                <a:solidFill>
                  <a:srgbClr val="0D0D0D"/>
                </a:solidFill>
              </a:rPr>
              <a:t>obile </a:t>
            </a:r>
            <a:r>
              <a:rPr lang="en-US" sz="2800" b="1" dirty="0">
                <a:solidFill>
                  <a:srgbClr val="0D0D0D"/>
                </a:solidFill>
              </a:rPr>
              <a:t>N</a:t>
            </a:r>
            <a:r>
              <a:rPr lang="en-US" sz="2800" b="1" dirty="0" smtClean="0">
                <a:solidFill>
                  <a:srgbClr val="0D0D0D"/>
                </a:solidFill>
              </a:rPr>
              <a:t>umber </a:t>
            </a:r>
            <a:endParaRPr lang="en-US" sz="2800" b="1" dirty="0">
              <a:solidFill>
                <a:srgbClr val="0D0D0D"/>
              </a:solidFill>
            </a:endParaRPr>
          </a:p>
        </p:txBody>
      </p:sp>
      <p:sp>
        <p:nvSpPr>
          <p:cNvPr id="16" name="Striped Right Arrow 15"/>
          <p:cNvSpPr/>
          <p:nvPr/>
        </p:nvSpPr>
        <p:spPr>
          <a:xfrm>
            <a:off x="1978526" y="3685038"/>
            <a:ext cx="1510631" cy="416743"/>
          </a:xfrm>
          <a:prstGeom prst="stripedRightArrow">
            <a:avLst/>
          </a:prstGeom>
          <a:solidFill>
            <a:schemeClr val="accent1">
              <a:lumMod val="75000"/>
            </a:schemeClr>
          </a:solidFill>
          <a:ln>
            <a:solidFill>
              <a:schemeClr val="accent1">
                <a:shade val="95000"/>
                <a:satMod val="105000"/>
                <a:alpha val="26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118829" y="5546949"/>
            <a:ext cx="8818098" cy="861774"/>
          </a:xfrm>
          <a:prstGeom prst="rect">
            <a:avLst/>
          </a:prstGeom>
          <a:noFill/>
        </p:spPr>
        <p:txBody>
          <a:bodyPr wrap="square" rtlCol="0">
            <a:spAutoFit/>
          </a:bodyPr>
          <a:lstStyle/>
          <a:p>
            <a:r>
              <a:rPr lang="en-US" sz="1600" dirty="0" smtClean="0"/>
              <a:t>To access this page again, simply login to your account, select                   at the top, and then          </a:t>
            </a:r>
          </a:p>
          <a:p>
            <a:r>
              <a:rPr lang="en-US" sz="1600" dirty="0" smtClean="0"/>
              <a:t>along the left. Click “Details” to the right of your Instructor’s name. </a:t>
            </a:r>
          </a:p>
          <a:p>
            <a:endParaRPr lang="en-US" dirty="0"/>
          </a:p>
        </p:txBody>
      </p:sp>
      <p:pic>
        <p:nvPicPr>
          <p:cNvPr id="3" name="Picture 2" descr="Screen Shot 2015-04-13 at 5.18.54 PM.png">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6227" y="5581301"/>
            <a:ext cx="782386" cy="267398"/>
          </a:xfrm>
          <a:prstGeom prst="rect">
            <a:avLst/>
          </a:prstGeom>
        </p:spPr>
      </p:pic>
      <p:pic>
        <p:nvPicPr>
          <p:cNvPr id="8" name="Picture 7" descr="My Voter Registrations | Poll Everywhere 2015-04-13 17-23-42.jpg">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6311" y="5549900"/>
            <a:ext cx="980281" cy="330200"/>
          </a:xfrm>
          <a:prstGeom prst="rect">
            <a:avLst/>
          </a:prstGeom>
        </p:spPr>
      </p:pic>
      <p:sp>
        <p:nvSpPr>
          <p:cNvPr id="14" name="TextBox 13"/>
          <p:cNvSpPr txBox="1"/>
          <p:nvPr/>
        </p:nvSpPr>
        <p:spPr>
          <a:xfrm>
            <a:off x="118829" y="4531257"/>
            <a:ext cx="8737763" cy="830997"/>
          </a:xfrm>
          <a:prstGeom prst="rect">
            <a:avLst/>
          </a:prstGeom>
          <a:noFill/>
        </p:spPr>
        <p:txBody>
          <a:bodyPr wrap="square" rtlCol="0">
            <a:spAutoFit/>
          </a:bodyPr>
          <a:lstStyle/>
          <a:p>
            <a:r>
              <a:rPr lang="en-US" sz="1600" dirty="0" smtClean="0"/>
              <a:t>You should get a message that you need to certify your mobile number by sending the text message “CERTIFY” to 22333.  You should get a reply message indicating that your Poll Everywhere account has been set up and that your mobile number is successfully linked to your Poll Everywhere account.</a:t>
            </a:r>
            <a:endParaRPr lang="en-US" sz="1600" dirty="0"/>
          </a:p>
        </p:txBody>
      </p:sp>
      <p:sp>
        <p:nvSpPr>
          <p:cNvPr id="15" name="Striped Right Arrow 14"/>
          <p:cNvSpPr/>
          <p:nvPr/>
        </p:nvSpPr>
        <p:spPr>
          <a:xfrm>
            <a:off x="1978526" y="2775810"/>
            <a:ext cx="1510631" cy="416743"/>
          </a:xfrm>
          <a:prstGeom prst="stripedRightArrow">
            <a:avLst/>
          </a:prstGeom>
          <a:solidFill>
            <a:schemeClr val="accent1">
              <a:lumMod val="75000"/>
            </a:schemeClr>
          </a:solidFill>
          <a:ln>
            <a:solidFill>
              <a:schemeClr val="accent1">
                <a:shade val="95000"/>
                <a:satMod val="105000"/>
                <a:alpha val="26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72214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_blue.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45110" y="6408723"/>
            <a:ext cx="1915847" cy="326821"/>
          </a:xfrm>
          <a:prstGeom prst="rect">
            <a:avLst/>
          </a:prstGeom>
        </p:spPr>
      </p:pic>
      <p:pic>
        <p:nvPicPr>
          <p:cNvPr id="12" name="Picture 11" descr="Screen Shot 2015-04-13 at 5.15.52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6354" y="1501266"/>
            <a:ext cx="5051267" cy="1934076"/>
          </a:xfrm>
          <a:prstGeom prst="rect">
            <a:avLst/>
          </a:prstGeom>
          <a:ln>
            <a:solidFill>
              <a:schemeClr val="accent1"/>
            </a:solidFill>
          </a:ln>
        </p:spPr>
      </p:pic>
      <p:pic>
        <p:nvPicPr>
          <p:cNvPr id="14" name="Picture 13" descr="Screen Shot 2015-04-13 at 5.18.54 PM.png">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1367" y="2058736"/>
            <a:ext cx="782386" cy="267398"/>
          </a:xfrm>
          <a:prstGeom prst="rect">
            <a:avLst/>
          </a:prstGeom>
        </p:spPr>
      </p:pic>
      <p:sp>
        <p:nvSpPr>
          <p:cNvPr id="15" name="TextBox 14"/>
          <p:cNvSpPr txBox="1"/>
          <p:nvPr/>
        </p:nvSpPr>
        <p:spPr>
          <a:xfrm>
            <a:off x="422095" y="1404017"/>
            <a:ext cx="2727157" cy="2031325"/>
          </a:xfrm>
          <a:prstGeom prst="rect">
            <a:avLst/>
          </a:prstGeom>
          <a:noFill/>
        </p:spPr>
        <p:txBody>
          <a:bodyPr wrap="square" rtlCol="0">
            <a:spAutoFit/>
          </a:bodyPr>
          <a:lstStyle/>
          <a:p>
            <a:r>
              <a:rPr lang="en-US" dirty="0" smtClean="0"/>
              <a:t>You </a:t>
            </a:r>
            <a:r>
              <a:rPr lang="en-US" dirty="0"/>
              <a:t>can always check </a:t>
            </a:r>
            <a:r>
              <a:rPr lang="en-US" dirty="0" smtClean="0"/>
              <a:t>your </a:t>
            </a:r>
            <a:r>
              <a:rPr lang="en-US" dirty="0" smtClean="0">
                <a:hlinkClick r:id="rId7"/>
              </a:rPr>
              <a:t>Response </a:t>
            </a:r>
            <a:r>
              <a:rPr lang="en-US" dirty="0">
                <a:hlinkClick r:id="rId7"/>
              </a:rPr>
              <a:t>History </a:t>
            </a:r>
            <a:r>
              <a:rPr lang="en-US" dirty="0"/>
              <a:t>under  </a:t>
            </a:r>
            <a:endParaRPr lang="en-US" dirty="0" smtClean="0"/>
          </a:p>
          <a:p>
            <a:r>
              <a:rPr lang="en-US" dirty="0" smtClean="0"/>
              <a:t>                 to </a:t>
            </a:r>
            <a:r>
              <a:rPr lang="en-US" dirty="0"/>
              <a:t>see the date and </a:t>
            </a:r>
            <a:r>
              <a:rPr lang="en-US" dirty="0" smtClean="0"/>
              <a:t>time you </a:t>
            </a:r>
            <a:r>
              <a:rPr lang="en-US" dirty="0"/>
              <a:t>responded, or to verify your attendance in a class. </a:t>
            </a:r>
          </a:p>
          <a:p>
            <a:endParaRPr lang="en-US" dirty="0"/>
          </a:p>
        </p:txBody>
      </p:sp>
      <p:sp>
        <p:nvSpPr>
          <p:cNvPr id="17" name="Striped Right Arrow 16"/>
          <p:cNvSpPr/>
          <p:nvPr/>
        </p:nvSpPr>
        <p:spPr>
          <a:xfrm>
            <a:off x="2583827" y="2419680"/>
            <a:ext cx="962527" cy="416743"/>
          </a:xfrm>
          <a:prstGeom prst="stripedRightArrow">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22095" y="3326625"/>
            <a:ext cx="3124259" cy="3139321"/>
          </a:xfrm>
          <a:prstGeom prst="rect">
            <a:avLst/>
          </a:prstGeom>
        </p:spPr>
        <p:txBody>
          <a:bodyPr wrap="square">
            <a:spAutoFit/>
          </a:bodyPr>
          <a:lstStyle/>
          <a:p>
            <a:endParaRPr lang="en-US" u="sng" dirty="0">
              <a:solidFill>
                <a:srgbClr val="0D0D0D"/>
              </a:solidFill>
            </a:endParaRPr>
          </a:p>
          <a:p>
            <a:r>
              <a:rPr lang="en-US" b="1" dirty="0" smtClean="0">
                <a:solidFill>
                  <a:srgbClr val="0D0D0D"/>
                </a:solidFill>
              </a:rPr>
              <a:t>I’m texting to the short code (22333 or 37607), why am I getting an error message? </a:t>
            </a:r>
          </a:p>
          <a:p>
            <a:endParaRPr lang="en-US" b="1" dirty="0" smtClean="0">
              <a:solidFill>
                <a:srgbClr val="0D0D0D"/>
              </a:solidFill>
            </a:endParaRPr>
          </a:p>
          <a:p>
            <a:r>
              <a:rPr lang="en-US" dirty="0" smtClean="0">
                <a:solidFill>
                  <a:srgbClr val="0D0D0D"/>
                </a:solidFill>
              </a:rPr>
              <a:t>Your cell carrier may block the use of short codes.</a:t>
            </a:r>
            <a:r>
              <a:rPr lang="en-US" dirty="0"/>
              <a:t> US </a:t>
            </a:r>
            <a:r>
              <a:rPr lang="en-US" dirty="0" smtClean="0"/>
              <a:t>participants can try texting</a:t>
            </a:r>
            <a:r>
              <a:rPr lang="en-US" dirty="0" smtClean="0">
                <a:solidFill>
                  <a:srgbClr val="0D0D0D"/>
                </a:solidFill>
              </a:rPr>
              <a:t> to the number </a:t>
            </a:r>
            <a:r>
              <a:rPr lang="en-US" dirty="0"/>
              <a:t>(747) 444-</a:t>
            </a:r>
            <a:r>
              <a:rPr lang="en-US" dirty="0" smtClean="0"/>
              <a:t>3548. </a:t>
            </a:r>
          </a:p>
          <a:p>
            <a:endParaRPr lang="en-US" u="sng" dirty="0" smtClean="0">
              <a:solidFill>
                <a:srgbClr val="0D0D0D"/>
              </a:solidFill>
            </a:endParaRPr>
          </a:p>
          <a:p>
            <a:endParaRPr lang="en-US" dirty="0"/>
          </a:p>
        </p:txBody>
      </p:sp>
      <p:sp>
        <p:nvSpPr>
          <p:cNvPr id="19" name="TextBox 18"/>
          <p:cNvSpPr txBox="1"/>
          <p:nvPr/>
        </p:nvSpPr>
        <p:spPr>
          <a:xfrm>
            <a:off x="422095" y="118805"/>
            <a:ext cx="3709405" cy="769441"/>
          </a:xfrm>
          <a:prstGeom prst="rect">
            <a:avLst/>
          </a:prstGeom>
          <a:noFill/>
        </p:spPr>
        <p:txBody>
          <a:bodyPr wrap="square" rtlCol="0">
            <a:spAutoFit/>
          </a:bodyPr>
          <a:lstStyle/>
          <a:p>
            <a:pPr algn="ctr"/>
            <a:r>
              <a:rPr lang="en-US" sz="4400" b="1" dirty="0" smtClean="0"/>
              <a:t>Student FAQ’s: </a:t>
            </a:r>
            <a:endParaRPr lang="en-US" sz="4400" b="1" dirty="0"/>
          </a:p>
        </p:txBody>
      </p:sp>
      <p:sp>
        <p:nvSpPr>
          <p:cNvPr id="20" name="TextBox 19"/>
          <p:cNvSpPr txBox="1"/>
          <p:nvPr/>
        </p:nvSpPr>
        <p:spPr>
          <a:xfrm>
            <a:off x="422095" y="997064"/>
            <a:ext cx="3602631" cy="369332"/>
          </a:xfrm>
          <a:prstGeom prst="rect">
            <a:avLst/>
          </a:prstGeom>
          <a:noFill/>
        </p:spPr>
        <p:txBody>
          <a:bodyPr wrap="none" rtlCol="0">
            <a:spAutoFit/>
          </a:bodyPr>
          <a:lstStyle/>
          <a:p>
            <a:r>
              <a:rPr lang="en-US" b="1" dirty="0"/>
              <a:t>How </a:t>
            </a:r>
            <a:r>
              <a:rPr lang="en-US" b="1" dirty="0" smtClean="0"/>
              <a:t>can </a:t>
            </a:r>
            <a:r>
              <a:rPr lang="en-US" b="1" dirty="0"/>
              <a:t>I see my response </a:t>
            </a:r>
            <a:r>
              <a:rPr lang="en-US" b="1" dirty="0" smtClean="0"/>
              <a:t>history?</a:t>
            </a:r>
            <a:endParaRPr lang="en-US" b="1" dirty="0"/>
          </a:p>
        </p:txBody>
      </p:sp>
      <p:sp>
        <p:nvSpPr>
          <p:cNvPr id="2" name="TextBox 1"/>
          <p:cNvSpPr txBox="1"/>
          <p:nvPr/>
        </p:nvSpPr>
        <p:spPr>
          <a:xfrm>
            <a:off x="4024726" y="3603625"/>
            <a:ext cx="4785899" cy="2862323"/>
          </a:xfrm>
          <a:prstGeom prst="rect">
            <a:avLst/>
          </a:prstGeom>
          <a:noFill/>
        </p:spPr>
        <p:txBody>
          <a:bodyPr wrap="square" rtlCol="0">
            <a:spAutoFit/>
          </a:bodyPr>
          <a:lstStyle/>
          <a:p>
            <a:r>
              <a:rPr lang="en-US" b="1" dirty="0">
                <a:solidFill>
                  <a:srgbClr val="0D0D0D"/>
                </a:solidFill>
              </a:rPr>
              <a:t>What if my responses are not showing up in my response history</a:t>
            </a:r>
            <a:r>
              <a:rPr lang="en-US" b="1" dirty="0" smtClean="0">
                <a:solidFill>
                  <a:srgbClr val="0D0D0D"/>
                </a:solidFill>
              </a:rPr>
              <a:t>?</a:t>
            </a:r>
          </a:p>
          <a:p>
            <a:endParaRPr lang="en-US" b="1" dirty="0">
              <a:solidFill>
                <a:srgbClr val="0D0D0D"/>
              </a:solidFill>
            </a:endParaRPr>
          </a:p>
          <a:p>
            <a:r>
              <a:rPr lang="en-US" dirty="0">
                <a:solidFill>
                  <a:srgbClr val="0D0D0D"/>
                </a:solidFill>
              </a:rPr>
              <a:t>If you are trying to respond via web, please be sure you're logged in to your PE account somewhere on your computer or smartphone. If you are trying to respond via text, please be sure your mobile phone number is included as part of your account info, and that it is certified. </a:t>
            </a:r>
          </a:p>
          <a:p>
            <a:endParaRPr lang="en-US" dirty="0"/>
          </a:p>
        </p:txBody>
      </p:sp>
      <p:sp>
        <p:nvSpPr>
          <p:cNvPr id="3" name="TextBox 2"/>
          <p:cNvSpPr txBox="1"/>
          <p:nvPr/>
        </p:nvSpPr>
        <p:spPr>
          <a:xfrm>
            <a:off x="434482" y="6135379"/>
            <a:ext cx="7598268" cy="738664"/>
          </a:xfrm>
          <a:prstGeom prst="rect">
            <a:avLst/>
          </a:prstGeom>
          <a:noFill/>
        </p:spPr>
        <p:txBody>
          <a:bodyPr wrap="square" rtlCol="0">
            <a:spAutoFit/>
          </a:bodyPr>
          <a:lstStyle/>
          <a:p>
            <a:r>
              <a:rPr lang="en-US" sz="1200" dirty="0">
                <a:solidFill>
                  <a:srgbClr val="0D0D0D"/>
                </a:solidFill>
                <a:latin typeface="Source Sans Pro"/>
                <a:cs typeface="Source Sans Pro"/>
              </a:rPr>
              <a:t>Still having trouble? Check out our </a:t>
            </a:r>
            <a:r>
              <a:rPr lang="en-US" sz="1200" dirty="0">
                <a:solidFill>
                  <a:srgbClr val="0D0D0D"/>
                </a:solidFill>
                <a:latin typeface="Source Sans Pro"/>
                <a:cs typeface="Source Sans Pro"/>
                <a:hlinkClick r:id="rId8"/>
              </a:rPr>
              <a:t>FAQ page,</a:t>
            </a:r>
            <a:r>
              <a:rPr lang="en-US" sz="1200" dirty="0">
                <a:solidFill>
                  <a:srgbClr val="0D0D0D"/>
                </a:solidFill>
                <a:latin typeface="Source Sans Pro"/>
                <a:cs typeface="Source Sans Pro"/>
              </a:rPr>
              <a:t> email your professor </a:t>
            </a:r>
            <a:r>
              <a:rPr lang="en-US" sz="1200" dirty="0" smtClean="0">
                <a:solidFill>
                  <a:srgbClr val="0D0D0D"/>
                </a:solidFill>
                <a:latin typeface="Source Sans Pro"/>
                <a:cs typeface="Source Sans Pro"/>
              </a:rPr>
              <a:t>or support</a:t>
            </a:r>
            <a:r>
              <a:rPr lang="en-US" sz="1200" dirty="0">
                <a:solidFill>
                  <a:srgbClr val="0D0D0D"/>
                </a:solidFill>
                <a:latin typeface="Source Sans Pro"/>
                <a:cs typeface="Source Sans Pro"/>
              </a:rPr>
              <a:t>@polleverywhere.com</a:t>
            </a:r>
            <a:br>
              <a:rPr lang="en-US" sz="1200" dirty="0">
                <a:solidFill>
                  <a:srgbClr val="0D0D0D"/>
                </a:solidFill>
                <a:latin typeface="Source Sans Pro"/>
                <a:cs typeface="Source Sans Pro"/>
              </a:rPr>
            </a:br>
            <a:endParaRPr lang="en-US" sz="1200" dirty="0"/>
          </a:p>
          <a:p>
            <a:endParaRPr lang="en-US" dirty="0"/>
          </a:p>
        </p:txBody>
      </p:sp>
    </p:spTree>
    <p:extLst>
      <p:ext uri="{BB962C8B-B14F-4D97-AF65-F5344CB8AC3E}">
        <p14:creationId xmlns:p14="http://schemas.microsoft.com/office/powerpoint/2010/main" val="20446107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20449</TotalTime>
  <Words>639</Words>
  <Application>Microsoft Macintosh PowerPoint</Application>
  <PresentationFormat>On-screen Show (4:3)</PresentationFormat>
  <Paragraphs>92</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Student Guide to Poll Everywhere</vt:lpstr>
      <vt:lpstr>Registering With Your Instructor</vt:lpstr>
      <vt:lpstr>PowerPoint Presentation</vt:lpstr>
      <vt:lpstr>PowerPoint Presentation</vt:lpstr>
      <vt:lpstr>PowerPoint Presentation</vt:lpstr>
    </vt:vector>
  </TitlesOfParts>
  <Company>Poll Everywhere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Arama</dc:creator>
  <cp:lastModifiedBy>Danielle Arama</cp:lastModifiedBy>
  <cp:revision>16</cp:revision>
  <dcterms:created xsi:type="dcterms:W3CDTF">2015-04-07T17:19:24Z</dcterms:created>
  <dcterms:modified xsi:type="dcterms:W3CDTF">2015-06-29T20:18:49Z</dcterms:modified>
</cp:coreProperties>
</file>